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2" r:id="rId5"/>
    <p:sldId id="261" r:id="rId6"/>
    <p:sldId id="260" r:id="rId7"/>
    <p:sldId id="259"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0" d="100"/>
          <a:sy n="50" d="100"/>
        </p:scale>
        <p:origin x="-1267" y="-77"/>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FB64973C-C465-4C0D-B1FF-539284828E2E}" type="datetimeFigureOut">
              <a:rPr lang="en-US" smtClean="0"/>
              <a:t>4/27/2012</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D4C9A36B-7416-4028-BDCC-919457FAD3C3}" type="slidenum">
              <a:rPr lang="en-US" smtClean="0"/>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B64973C-C465-4C0D-B1FF-539284828E2E}" type="datetimeFigureOut">
              <a:rPr lang="en-US" smtClean="0"/>
              <a:t>4/27/2012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C9A36B-7416-4028-BDCC-919457FAD3C3}"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D4C9A36B-7416-4028-BDCC-919457FAD3C3}" type="slidenum">
              <a:rPr lang="en-US" smtClean="0"/>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B64973C-C465-4C0D-B1FF-539284828E2E}" type="datetimeFigureOut">
              <a:rPr lang="en-US" smtClean="0"/>
              <a:t>4/27/2012</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FB64973C-C465-4C0D-B1FF-539284828E2E}" type="datetimeFigureOut">
              <a:rPr lang="en-US" smtClean="0"/>
              <a:t>4/27/2012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D4C9A36B-7416-4028-BDCC-919457FAD3C3}" type="slidenum">
              <a:rPr lang="en-US" smtClean="0"/>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FB64973C-C465-4C0D-B1FF-539284828E2E}" type="datetimeFigureOut">
              <a:rPr lang="en-US" smtClean="0"/>
              <a:t>4/27/2012</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D4C9A36B-7416-4028-BDCC-919457FAD3C3}" type="slidenum">
              <a:rPr lang="en-US" smtClean="0"/>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FB64973C-C465-4C0D-B1FF-539284828E2E}" type="datetimeFigureOut">
              <a:rPr lang="en-US" smtClean="0"/>
              <a:t>4/27/2012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C9A36B-7416-4028-BDCC-919457FAD3C3}" type="slidenum">
              <a:rPr lang="en-US" smtClean="0"/>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FB64973C-C465-4C0D-B1FF-539284828E2E}" type="datetimeFigureOut">
              <a:rPr lang="en-US" smtClean="0"/>
              <a:t>4/27/2012</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D4C9A36B-7416-4028-BDCC-919457FAD3C3}" type="slidenum">
              <a:rPr lang="en-US" smtClean="0"/>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B64973C-C465-4C0D-B1FF-539284828E2E}" type="datetimeFigureOut">
              <a:rPr lang="en-US" smtClean="0"/>
              <a:t>4/27/2012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D4C9A36B-7416-4028-BDCC-919457FAD3C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FB64973C-C465-4C0D-B1FF-539284828E2E}" type="datetimeFigureOut">
              <a:rPr lang="en-US" smtClean="0"/>
              <a:t>4/27/2012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D4C9A36B-7416-4028-BDCC-919457FAD3C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D4C9A36B-7416-4028-BDCC-919457FAD3C3}" type="slidenum">
              <a:rPr lang="en-US" smtClean="0"/>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FB64973C-C465-4C0D-B1FF-539284828E2E}" type="datetimeFigureOut">
              <a:rPr lang="en-US" smtClean="0"/>
              <a:t>4/27/2012</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D4C9A36B-7416-4028-BDCC-919457FAD3C3}" type="slidenum">
              <a:rPr lang="en-US" smtClean="0"/>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FB64973C-C465-4C0D-B1FF-539284828E2E}" type="datetimeFigureOut">
              <a:rPr lang="en-US" smtClean="0"/>
              <a:t>4/27/2012</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FB64973C-C465-4C0D-B1FF-539284828E2E}" type="datetimeFigureOut">
              <a:rPr lang="en-US" smtClean="0"/>
              <a:t>4/27/2012</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D4C9A36B-7416-4028-BDCC-919457FAD3C3}" type="slidenum">
              <a:rPr lang="en-US" smtClean="0"/>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Resources for Technology</a:t>
            </a:r>
            <a:endParaRPr lang="en-US" dirty="0"/>
          </a:p>
        </p:txBody>
      </p:sp>
      <p:sp>
        <p:nvSpPr>
          <p:cNvPr id="2" name="Title 1"/>
          <p:cNvSpPr>
            <a:spLocks noGrp="1"/>
          </p:cNvSpPr>
          <p:nvPr>
            <p:ph type="ctrTitle"/>
          </p:nvPr>
        </p:nvSpPr>
        <p:spPr/>
        <p:txBody>
          <a:bodyPr/>
          <a:lstStyle/>
          <a:p>
            <a:r>
              <a:rPr lang="en-US" dirty="0" smtClean="0"/>
              <a:t>Chapter 2: </a:t>
            </a:r>
            <a:endParaRPr lang="en-US" dirty="0"/>
          </a:p>
        </p:txBody>
      </p:sp>
    </p:spTree>
    <p:extLst>
      <p:ext uri="{BB962C8B-B14F-4D97-AF65-F5344CB8AC3E}">
        <p14:creationId xmlns:p14="http://schemas.microsoft.com/office/powerpoint/2010/main" val="33330731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Machines</a:t>
            </a:r>
            <a:endParaRPr lang="en-US" dirty="0"/>
          </a:p>
        </p:txBody>
      </p:sp>
      <p:sp>
        <p:nvSpPr>
          <p:cNvPr id="3" name="Content Placeholder 2"/>
          <p:cNvSpPr>
            <a:spLocks noGrp="1"/>
          </p:cNvSpPr>
          <p:nvPr>
            <p:ph sz="quarter" idx="1"/>
          </p:nvPr>
        </p:nvSpPr>
        <p:spPr/>
        <p:txBody>
          <a:bodyPr/>
          <a:lstStyle/>
          <a:p>
            <a:r>
              <a:rPr lang="en-US" dirty="0" smtClean="0"/>
              <a:t>Machines change the amount, speed, or direction of a force.</a:t>
            </a:r>
          </a:p>
          <a:p>
            <a:r>
              <a:rPr lang="en-US" dirty="0" smtClean="0"/>
              <a:t>Early machines were mechanical devices.</a:t>
            </a:r>
          </a:p>
          <a:p>
            <a:r>
              <a:rPr lang="en-US" dirty="0" smtClean="0"/>
              <a:t>They used six simple machines: lever, wheel and axle, pulley, screw, wedge, and inclined plane. Early machines used human, animal, or water power.</a:t>
            </a:r>
          </a:p>
          <a:p>
            <a:r>
              <a:rPr lang="en-US" dirty="0" smtClean="0"/>
              <a:t>Mandy modern machines have moving mechanical parts. Some, such as </a:t>
            </a:r>
            <a:r>
              <a:rPr lang="en-US" dirty="0" err="1" smtClean="0"/>
              <a:t>t.v.’s</a:t>
            </a:r>
            <a:r>
              <a:rPr lang="en-US" dirty="0" smtClean="0"/>
              <a:t>, use electrical energy. (Called electromechanical machines)</a:t>
            </a:r>
            <a:endParaRPr lang="en-US" dirty="0"/>
          </a:p>
        </p:txBody>
      </p:sp>
    </p:spTree>
    <p:extLst>
      <p:ext uri="{BB962C8B-B14F-4D97-AF65-F5344CB8AC3E}">
        <p14:creationId xmlns:p14="http://schemas.microsoft.com/office/powerpoint/2010/main" val="4545263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Electronic Tools and Machines p. 33</a:t>
            </a:r>
            <a:endParaRPr lang="en-US" dirty="0"/>
          </a:p>
        </p:txBody>
      </p:sp>
      <p:sp>
        <p:nvSpPr>
          <p:cNvPr id="3" name="Content Placeholder 2"/>
          <p:cNvSpPr>
            <a:spLocks noGrp="1"/>
          </p:cNvSpPr>
          <p:nvPr>
            <p:ph sz="quarter" idx="1"/>
          </p:nvPr>
        </p:nvSpPr>
        <p:spPr/>
        <p:txBody>
          <a:bodyPr/>
          <a:lstStyle/>
          <a:p>
            <a:r>
              <a:rPr lang="en-US" dirty="0" smtClean="0"/>
              <a:t>Some electronic tools are used for testing electrical circuits. The computer is an electric tool Computers are used to process information. They are also used to run factory machinery. Computers are use in many machines, saving greatly on energy and labor.</a:t>
            </a:r>
          </a:p>
          <a:p>
            <a:endParaRPr lang="en-US" dirty="0"/>
          </a:p>
        </p:txBody>
      </p:sp>
    </p:spTree>
    <p:extLst>
      <p:ext uri="{BB962C8B-B14F-4D97-AF65-F5344CB8AC3E}">
        <p14:creationId xmlns:p14="http://schemas.microsoft.com/office/powerpoint/2010/main" val="13237627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Optical Tools</a:t>
            </a:r>
            <a:endParaRPr lang="en-US" dirty="0"/>
          </a:p>
        </p:txBody>
      </p:sp>
      <p:sp>
        <p:nvSpPr>
          <p:cNvPr id="3" name="Content Placeholder 2"/>
          <p:cNvSpPr>
            <a:spLocks noGrp="1"/>
          </p:cNvSpPr>
          <p:nvPr>
            <p:ph sz="quarter" idx="1"/>
          </p:nvPr>
        </p:nvSpPr>
        <p:spPr/>
        <p:txBody>
          <a:bodyPr/>
          <a:lstStyle/>
          <a:p>
            <a:r>
              <a:rPr lang="en-US" dirty="0" smtClean="0"/>
              <a:t>Some optical tools extend the power of the human eye. Lenses magnify objects, making them easy to see and study.</a:t>
            </a:r>
          </a:p>
          <a:p>
            <a:r>
              <a:rPr lang="en-US" dirty="0" smtClean="0"/>
              <a:t>Microscopes and telescopes are optical tools.</a:t>
            </a:r>
          </a:p>
          <a:p>
            <a:r>
              <a:rPr lang="en-US" dirty="0" smtClean="0"/>
              <a:t>Another optical tool is the laser. Lasers send very strong bursts of light energy. The light energy can be used to measure, cut, and weld materials.</a:t>
            </a:r>
          </a:p>
          <a:p>
            <a:r>
              <a:rPr lang="en-US" dirty="0" smtClean="0"/>
              <a:t>Lasers are accurate tools. They can be used to cut through pieces of metal, or repair damage in a human eye.</a:t>
            </a:r>
            <a:endParaRPr lang="en-US" dirty="0"/>
          </a:p>
        </p:txBody>
      </p:sp>
    </p:spTree>
    <p:extLst>
      <p:ext uri="{BB962C8B-B14F-4D97-AF65-F5344CB8AC3E}">
        <p14:creationId xmlns:p14="http://schemas.microsoft.com/office/powerpoint/2010/main" val="9896375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Energy</a:t>
            </a:r>
            <a:endParaRPr lang="en-US" dirty="0"/>
          </a:p>
        </p:txBody>
      </p:sp>
      <p:sp>
        <p:nvSpPr>
          <p:cNvPr id="3" name="Content Placeholder 2"/>
          <p:cNvSpPr>
            <a:spLocks noGrp="1"/>
          </p:cNvSpPr>
          <p:nvPr>
            <p:ph sz="quarter" idx="1"/>
          </p:nvPr>
        </p:nvSpPr>
        <p:spPr/>
        <p:txBody>
          <a:bodyPr/>
          <a:lstStyle/>
          <a:p>
            <a:r>
              <a:rPr lang="en-US" dirty="0" smtClean="0"/>
              <a:t>The U.S. uses a huge amount of energy. Energy is used to make products, to move goods and people, and to heat and cool, and light the places where people work and live.</a:t>
            </a:r>
          </a:p>
          <a:p>
            <a:r>
              <a:rPr lang="en-US" dirty="0" smtClean="0"/>
              <a:t>The U.S. has only about 6% of the world’s population, but it uses about 35% of the energy used in the world.</a:t>
            </a:r>
          </a:p>
          <a:p>
            <a:r>
              <a:rPr lang="en-US" dirty="0" smtClean="0"/>
              <a:t>Some energy resources are in great supply. Others are in limited supply and can get used up.</a:t>
            </a:r>
            <a:endParaRPr lang="en-US" dirty="0"/>
          </a:p>
        </p:txBody>
      </p:sp>
    </p:spTree>
    <p:extLst>
      <p:ext uri="{BB962C8B-B14F-4D97-AF65-F5344CB8AC3E}">
        <p14:creationId xmlns:p14="http://schemas.microsoft.com/office/powerpoint/2010/main" val="10051742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Energy Resources</a:t>
            </a:r>
            <a:endParaRPr lang="en-US" dirty="0"/>
          </a:p>
        </p:txBody>
      </p:sp>
      <p:sp>
        <p:nvSpPr>
          <p:cNvPr id="3" name="Content Placeholder 2"/>
          <p:cNvSpPr>
            <a:spLocks noGrp="1"/>
          </p:cNvSpPr>
          <p:nvPr>
            <p:ph sz="quarter" idx="1"/>
          </p:nvPr>
        </p:nvSpPr>
        <p:spPr/>
        <p:txBody>
          <a:bodyPr/>
          <a:lstStyle/>
          <a:p>
            <a:r>
              <a:rPr lang="en-US" dirty="0" smtClean="0"/>
              <a:t>Renewable: Those that can be replaced.</a:t>
            </a:r>
          </a:p>
          <a:p>
            <a:pPr lvl="1"/>
            <a:r>
              <a:rPr lang="en-US" dirty="0" smtClean="0"/>
              <a:t>Human and animal muscle power and wood.</a:t>
            </a:r>
          </a:p>
          <a:p>
            <a:r>
              <a:rPr lang="en-US" dirty="0" smtClean="0"/>
              <a:t>Limited Energy Sources: Those that cannot be replaced once we use them up.</a:t>
            </a:r>
          </a:p>
          <a:p>
            <a:pPr lvl="1"/>
            <a:r>
              <a:rPr lang="en-US" dirty="0" smtClean="0"/>
              <a:t>Coal, oil, natural gas, nuclear fusion (atomic energy)</a:t>
            </a:r>
          </a:p>
          <a:p>
            <a:r>
              <a:rPr lang="en-US" dirty="0" smtClean="0"/>
              <a:t>Unlimited Energy Sources: Those that we have more of than we can ever use, at least in a practical way.</a:t>
            </a:r>
          </a:p>
          <a:p>
            <a:pPr lvl="1"/>
            <a:r>
              <a:rPr lang="en-US" dirty="0" smtClean="0"/>
              <a:t>Solar, wind, gravitational, tidal, geothermal, and nuclear fusion</a:t>
            </a:r>
          </a:p>
          <a:p>
            <a:endParaRPr lang="en-US" dirty="0"/>
          </a:p>
          <a:p>
            <a:pPr lvl="1"/>
            <a:endParaRPr lang="en-US" dirty="0" smtClean="0"/>
          </a:p>
          <a:p>
            <a:pPr marL="0" indent="0">
              <a:buNone/>
            </a:pPr>
            <a:endParaRPr lang="en-US" dirty="0"/>
          </a:p>
        </p:txBody>
      </p:sp>
    </p:spTree>
    <p:extLst>
      <p:ext uri="{BB962C8B-B14F-4D97-AF65-F5344CB8AC3E}">
        <p14:creationId xmlns:p14="http://schemas.microsoft.com/office/powerpoint/2010/main" val="6628539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Energy Resources</a:t>
            </a:r>
            <a:endParaRPr lang="en-US" dirty="0"/>
          </a:p>
        </p:txBody>
      </p:sp>
      <p:sp>
        <p:nvSpPr>
          <p:cNvPr id="3" name="Content Placeholder 2"/>
          <p:cNvSpPr>
            <a:spLocks noGrp="1"/>
          </p:cNvSpPr>
          <p:nvPr>
            <p:ph sz="quarter" idx="1"/>
          </p:nvPr>
        </p:nvSpPr>
        <p:spPr/>
        <p:txBody>
          <a:bodyPr/>
          <a:lstStyle/>
          <a:p>
            <a:r>
              <a:rPr lang="en-US" dirty="0" smtClean="0"/>
              <a:t>Mandy forms of energy start with the sun.</a:t>
            </a:r>
          </a:p>
          <a:p>
            <a:r>
              <a:rPr lang="en-US" dirty="0" smtClean="0"/>
              <a:t>People and animals get their energy from the foods they eat. </a:t>
            </a:r>
          </a:p>
          <a:p>
            <a:r>
              <a:rPr lang="en-US" dirty="0" smtClean="0"/>
              <a:t>The source of all food is plants, which use sunlight and carbon dioxide for growth. </a:t>
            </a:r>
          </a:p>
          <a:p>
            <a:r>
              <a:rPr lang="en-US" dirty="0" smtClean="0"/>
              <a:t>Coal, oil, and gas come from decayed plant and animal matter.</a:t>
            </a:r>
          </a:p>
          <a:p>
            <a:r>
              <a:rPr lang="en-US" dirty="0" smtClean="0"/>
              <a:t>The heating of air masses by the sun causes winds.</a:t>
            </a:r>
            <a:endParaRPr lang="en-US" dirty="0"/>
          </a:p>
        </p:txBody>
      </p:sp>
    </p:spTree>
    <p:extLst>
      <p:ext uri="{BB962C8B-B14F-4D97-AF65-F5344CB8AC3E}">
        <p14:creationId xmlns:p14="http://schemas.microsoft.com/office/powerpoint/2010/main" val="31829357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Six different kinds of energy sources:</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1. Human and animal muscle power</a:t>
            </a:r>
          </a:p>
          <a:p>
            <a:r>
              <a:rPr lang="en-US" dirty="0" smtClean="0"/>
              <a:t>2. Solar energy – provides wind energy, heat, and light energy</a:t>
            </a:r>
          </a:p>
          <a:p>
            <a:r>
              <a:rPr lang="en-US" dirty="0" smtClean="0"/>
              <a:t>3. Chemical energy – comes from sources such as wood and fossil fuels like coal, oil, and gas.</a:t>
            </a:r>
          </a:p>
          <a:p>
            <a:r>
              <a:rPr lang="en-US" dirty="0" smtClean="0"/>
              <a:t>4. Gravitational energy – comes form tides and falling water.</a:t>
            </a:r>
          </a:p>
          <a:p>
            <a:r>
              <a:rPr lang="en-US" dirty="0" smtClean="0"/>
              <a:t>5. Geothermal energy – Heat deep inside the Earth provides this.</a:t>
            </a:r>
          </a:p>
          <a:p>
            <a:r>
              <a:rPr lang="en-US" dirty="0" smtClean="0"/>
              <a:t>6. Nuclear energy – comes from the conversion of radioactive matter into energy.</a:t>
            </a:r>
          </a:p>
        </p:txBody>
      </p:sp>
    </p:spTree>
    <p:extLst>
      <p:ext uri="{BB962C8B-B14F-4D97-AF65-F5344CB8AC3E}">
        <p14:creationId xmlns:p14="http://schemas.microsoft.com/office/powerpoint/2010/main" val="9937171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Capital</a:t>
            </a:r>
            <a:endParaRPr lang="en-US" dirty="0"/>
          </a:p>
        </p:txBody>
      </p:sp>
      <p:sp>
        <p:nvSpPr>
          <p:cNvPr id="3" name="Content Placeholder 2"/>
          <p:cNvSpPr>
            <a:spLocks noGrp="1"/>
          </p:cNvSpPr>
          <p:nvPr>
            <p:ph sz="quarter" idx="1"/>
          </p:nvPr>
        </p:nvSpPr>
        <p:spPr/>
        <p:txBody>
          <a:bodyPr/>
          <a:lstStyle/>
          <a:p>
            <a:r>
              <a:rPr lang="en-US" dirty="0" smtClean="0"/>
              <a:t>Capital is one of the seven technological resources.</a:t>
            </a:r>
          </a:p>
          <a:p>
            <a:r>
              <a:rPr lang="en-US" dirty="0" smtClean="0"/>
              <a:t>To build homes or factories, to make toasters or cars, to move people or goods, capital is needed.</a:t>
            </a:r>
          </a:p>
          <a:p>
            <a:r>
              <a:rPr lang="en-US" dirty="0" smtClean="0"/>
              <a:t>Any form of wealth is capital.</a:t>
            </a:r>
          </a:p>
          <a:p>
            <a:r>
              <a:rPr lang="en-US" dirty="0" smtClean="0"/>
              <a:t>Cash, stock, buildings, machinery, and land are all capital.</a:t>
            </a:r>
          </a:p>
          <a:p>
            <a:r>
              <a:rPr lang="en-US" dirty="0" smtClean="0"/>
              <a:t>A company needs capital to operate. To raise capital, a company may sell stock. Each share of stock has a certain value. When people buy the stock, this money goes to operate or expand the business.</a:t>
            </a:r>
            <a:endParaRPr lang="en-US" dirty="0"/>
          </a:p>
        </p:txBody>
      </p:sp>
    </p:spTree>
    <p:extLst>
      <p:ext uri="{BB962C8B-B14F-4D97-AF65-F5344CB8AC3E}">
        <p14:creationId xmlns:p14="http://schemas.microsoft.com/office/powerpoint/2010/main" val="17977001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#7. Time</a:t>
            </a:r>
            <a:endParaRPr lang="en-US" dirty="0"/>
          </a:p>
        </p:txBody>
      </p:sp>
      <p:sp>
        <p:nvSpPr>
          <p:cNvPr id="3" name="Content Placeholder 2"/>
          <p:cNvSpPr>
            <a:spLocks noGrp="1"/>
          </p:cNvSpPr>
          <p:nvPr>
            <p:ph sz="quarter" idx="1"/>
          </p:nvPr>
        </p:nvSpPr>
        <p:spPr/>
        <p:txBody>
          <a:bodyPr/>
          <a:lstStyle/>
          <a:p>
            <a:r>
              <a:rPr lang="en-US" dirty="0" smtClean="0"/>
              <a:t>Early man measured time by the rising and setting of the sun and the change of seasons. It was much later that clocks were used to measure time periods less than a day.</a:t>
            </a:r>
          </a:p>
          <a:p>
            <a:r>
              <a:rPr lang="en-US" dirty="0" smtClean="0"/>
              <a:t>When most people lived by farming, time was measured in days.</a:t>
            </a:r>
          </a:p>
          <a:p>
            <a:r>
              <a:rPr lang="en-US" dirty="0" smtClean="0"/>
              <a:t>In the industrial era, time became more important.</a:t>
            </a:r>
          </a:p>
          <a:p>
            <a:r>
              <a:rPr lang="en-US" dirty="0" smtClean="0"/>
              <a:t>In today’s information age, things are done in fractions of seconds. </a:t>
            </a:r>
            <a:endParaRPr lang="en-US" dirty="0"/>
          </a:p>
        </p:txBody>
      </p:sp>
    </p:spTree>
    <p:extLst>
      <p:ext uri="{BB962C8B-B14F-4D97-AF65-F5344CB8AC3E}">
        <p14:creationId xmlns:p14="http://schemas.microsoft.com/office/powerpoint/2010/main" val="15340767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Age</a:t>
            </a:r>
            <a:endParaRPr lang="en-US" dirty="0"/>
          </a:p>
        </p:txBody>
      </p:sp>
      <p:sp>
        <p:nvSpPr>
          <p:cNvPr id="3" name="Content Placeholder 2"/>
          <p:cNvSpPr>
            <a:spLocks noGrp="1"/>
          </p:cNvSpPr>
          <p:nvPr>
            <p:ph sz="quarter" idx="1"/>
          </p:nvPr>
        </p:nvSpPr>
        <p:spPr/>
        <p:txBody>
          <a:bodyPr/>
          <a:lstStyle/>
          <a:p>
            <a:r>
              <a:rPr lang="en-US" dirty="0" smtClean="0"/>
              <a:t>The age we live in is a complex one.</a:t>
            </a:r>
          </a:p>
          <a:p>
            <a:r>
              <a:rPr lang="en-US" dirty="0" smtClean="0"/>
              <a:t>If we understand how technological resources are used and develop the ability to use them wisely, we will be better able to function as creators and consumers of technology.</a:t>
            </a:r>
            <a:endParaRPr lang="en-US" dirty="0"/>
          </a:p>
        </p:txBody>
      </p:sp>
    </p:spTree>
    <p:extLst>
      <p:ext uri="{BB962C8B-B14F-4D97-AF65-F5344CB8AC3E}">
        <p14:creationId xmlns:p14="http://schemas.microsoft.com/office/powerpoint/2010/main" val="1873940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resources?</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Things we need to get a job done.</a:t>
            </a:r>
          </a:p>
          <a:p>
            <a:r>
              <a:rPr lang="en-US" dirty="0" smtClean="0"/>
              <a:t>McDonald’s have sold over a billion hamburgers. Think about the resources needed in order for that to happen:</a:t>
            </a:r>
          </a:p>
          <a:p>
            <a:pPr lvl="1"/>
            <a:r>
              <a:rPr lang="en-US" dirty="0" smtClean="0"/>
              <a:t>People</a:t>
            </a:r>
          </a:p>
          <a:p>
            <a:pPr lvl="1"/>
            <a:r>
              <a:rPr lang="en-US" dirty="0" smtClean="0"/>
              <a:t>Information</a:t>
            </a:r>
          </a:p>
          <a:p>
            <a:pPr lvl="1"/>
            <a:r>
              <a:rPr lang="en-US" dirty="0" smtClean="0"/>
              <a:t>Materials</a:t>
            </a:r>
          </a:p>
          <a:p>
            <a:pPr lvl="1"/>
            <a:r>
              <a:rPr lang="en-US" dirty="0" smtClean="0"/>
              <a:t>Tools</a:t>
            </a:r>
          </a:p>
          <a:p>
            <a:pPr lvl="1"/>
            <a:r>
              <a:rPr lang="en-US" dirty="0" smtClean="0"/>
              <a:t>Energy</a:t>
            </a:r>
          </a:p>
          <a:p>
            <a:pPr lvl="1"/>
            <a:r>
              <a:rPr lang="en-US" dirty="0" smtClean="0"/>
              <a:t>Capital</a:t>
            </a:r>
          </a:p>
          <a:p>
            <a:pPr lvl="1"/>
            <a:r>
              <a:rPr lang="en-US" dirty="0" smtClean="0"/>
              <a:t>Time</a:t>
            </a:r>
            <a:endParaRPr lang="en-US" dirty="0"/>
          </a:p>
        </p:txBody>
      </p:sp>
      <p:sp>
        <p:nvSpPr>
          <p:cNvPr id="4" name="TextBox 3"/>
          <p:cNvSpPr txBox="1"/>
          <p:nvPr/>
        </p:nvSpPr>
        <p:spPr>
          <a:xfrm>
            <a:off x="4648200" y="3276600"/>
            <a:ext cx="2407920" cy="1477328"/>
          </a:xfrm>
          <a:prstGeom prst="rect">
            <a:avLst/>
          </a:prstGeom>
          <a:noFill/>
        </p:spPr>
        <p:txBody>
          <a:bodyPr wrap="square" rtlCol="0">
            <a:spAutoFit/>
          </a:bodyPr>
          <a:lstStyle/>
          <a:p>
            <a:pPr algn="ctr"/>
            <a:r>
              <a:rPr lang="en-US" b="1" dirty="0" smtClean="0"/>
              <a:t>Every technological process involves the use of these 7 resources!</a:t>
            </a:r>
            <a:endParaRPr lang="en-US" b="1" dirty="0"/>
          </a:p>
        </p:txBody>
      </p:sp>
      <p:sp>
        <p:nvSpPr>
          <p:cNvPr id="5" name="Right Arrow 4"/>
          <p:cNvSpPr/>
          <p:nvPr/>
        </p:nvSpPr>
        <p:spPr>
          <a:xfrm rot="10800000">
            <a:off x="2971800" y="3505200"/>
            <a:ext cx="1600200" cy="1143000"/>
          </a:xfrm>
          <a:prstGeom prst="rightArrow">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480773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 25 minutes</a:t>
            </a:r>
            <a:endParaRPr lang="en-US" dirty="0"/>
          </a:p>
        </p:txBody>
      </p:sp>
      <p:sp>
        <p:nvSpPr>
          <p:cNvPr id="3" name="Content Placeholder 2"/>
          <p:cNvSpPr>
            <a:spLocks noGrp="1"/>
          </p:cNvSpPr>
          <p:nvPr>
            <p:ph sz="quarter" idx="1"/>
          </p:nvPr>
        </p:nvSpPr>
        <p:spPr/>
        <p:txBody>
          <a:bodyPr/>
          <a:lstStyle/>
          <a:p>
            <a:r>
              <a:rPr lang="en-US" dirty="0" smtClean="0"/>
              <a:t>Within your group, research on the computer about specific types of time devices such as water, mechanical, quartz movement, and atomic clocks.</a:t>
            </a:r>
          </a:p>
          <a:p>
            <a:r>
              <a:rPr lang="en-US" dirty="0" smtClean="0"/>
              <a:t>Write down important information about the device: who invented it and when and why, how it works, etc.</a:t>
            </a:r>
          </a:p>
          <a:p>
            <a:r>
              <a:rPr lang="en-US" dirty="0" smtClean="0"/>
              <a:t>Be prepared </a:t>
            </a:r>
            <a:r>
              <a:rPr lang="en-US" smtClean="0"/>
              <a:t>to share with the class.</a:t>
            </a:r>
            <a:endParaRPr lang="en-US"/>
          </a:p>
        </p:txBody>
      </p:sp>
    </p:spTree>
    <p:extLst>
      <p:ext uri="{BB962C8B-B14F-4D97-AF65-F5344CB8AC3E}">
        <p14:creationId xmlns:p14="http://schemas.microsoft.com/office/powerpoint/2010/main" val="25071562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People</a:t>
            </a:r>
            <a:endParaRPr lang="en-US" dirty="0"/>
          </a:p>
        </p:txBody>
      </p:sp>
      <p:sp>
        <p:nvSpPr>
          <p:cNvPr id="3" name="Content Placeholder 2"/>
          <p:cNvSpPr>
            <a:spLocks noGrp="1"/>
          </p:cNvSpPr>
          <p:nvPr>
            <p:ph sz="quarter" idx="1"/>
          </p:nvPr>
        </p:nvSpPr>
        <p:spPr/>
        <p:txBody>
          <a:bodyPr>
            <a:normAutofit fontScale="92500" lnSpcReduction="20000"/>
          </a:bodyPr>
          <a:lstStyle/>
          <a:p>
            <a:r>
              <a:rPr lang="en-US" dirty="0" smtClean="0"/>
              <a:t>Technology comes from the needs of people.</a:t>
            </a:r>
          </a:p>
          <a:p>
            <a:r>
              <a:rPr lang="en-US" dirty="0" smtClean="0"/>
              <a:t>People create technology and people consume its products and services.</a:t>
            </a:r>
          </a:p>
          <a:p>
            <a:r>
              <a:rPr lang="en-US" dirty="0" smtClean="0"/>
              <a:t>People use what they know, try to learn more, and develop technologies.</a:t>
            </a:r>
          </a:p>
          <a:p>
            <a:r>
              <a:rPr lang="en-US" dirty="0" smtClean="0"/>
              <a:t>Of course, many people provide the labor on which technology depends.</a:t>
            </a:r>
          </a:p>
          <a:p>
            <a:r>
              <a:rPr lang="en-US" dirty="0" smtClean="0"/>
              <a:t>Many workers are needed to provide the products and services we use every day. </a:t>
            </a:r>
          </a:p>
          <a:p>
            <a:r>
              <a:rPr lang="en-US" dirty="0" smtClean="0"/>
              <a:t>People are also the consumers of technology – we eat the hamburgers, drive the cars, watch the </a:t>
            </a:r>
            <a:r>
              <a:rPr lang="en-US" dirty="0" err="1" smtClean="0"/>
              <a:t>t.v</a:t>
            </a:r>
            <a:r>
              <a:rPr lang="en-US" dirty="0" smtClean="0"/>
              <a:t>., and travel the roads and airways.</a:t>
            </a:r>
            <a:endParaRPr lang="en-US" dirty="0"/>
          </a:p>
        </p:txBody>
      </p:sp>
    </p:spTree>
    <p:extLst>
      <p:ext uri="{BB962C8B-B14F-4D97-AF65-F5344CB8AC3E}">
        <p14:creationId xmlns:p14="http://schemas.microsoft.com/office/powerpoint/2010/main" val="16945265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Information</a:t>
            </a:r>
            <a:endParaRPr lang="en-US" dirty="0"/>
          </a:p>
        </p:txBody>
      </p:sp>
      <p:sp>
        <p:nvSpPr>
          <p:cNvPr id="3" name="Content Placeholder 2"/>
          <p:cNvSpPr>
            <a:spLocks noGrp="1"/>
          </p:cNvSpPr>
          <p:nvPr>
            <p:ph sz="quarter" idx="1"/>
          </p:nvPr>
        </p:nvSpPr>
        <p:spPr/>
        <p:txBody>
          <a:bodyPr/>
          <a:lstStyle/>
          <a:p>
            <a:r>
              <a:rPr lang="en-US" dirty="0" smtClean="0"/>
              <a:t>Technology requires information.</a:t>
            </a:r>
          </a:p>
          <a:p>
            <a:r>
              <a:rPr lang="en-US" dirty="0" smtClean="0"/>
              <a:t>We need to know what to do and how to do it.</a:t>
            </a:r>
          </a:p>
          <a:p>
            <a:r>
              <a:rPr lang="en-US" dirty="0" smtClean="0"/>
              <a:t>Information begins as data, raw facts and figures.</a:t>
            </a:r>
          </a:p>
          <a:p>
            <a:r>
              <a:rPr lang="en-US" dirty="0" smtClean="0"/>
              <a:t>Data is then collected, recorded, classified, calculated, stored and retrieved.</a:t>
            </a:r>
          </a:p>
          <a:p>
            <a:r>
              <a:rPr lang="en-US" dirty="0" smtClean="0"/>
              <a:t>It becomes information. </a:t>
            </a:r>
            <a:r>
              <a:rPr lang="en-US" b="1" dirty="0" smtClean="0">
                <a:solidFill>
                  <a:srgbClr val="0070C0"/>
                </a:solidFill>
              </a:rPr>
              <a:t>Data processing is the act of turning data into information.</a:t>
            </a:r>
            <a:endParaRPr lang="en-US" b="1" dirty="0">
              <a:solidFill>
                <a:srgbClr val="0070C0"/>
              </a:solidFill>
            </a:endParaRPr>
          </a:p>
        </p:txBody>
      </p:sp>
    </p:spTree>
    <p:extLst>
      <p:ext uri="{BB962C8B-B14F-4D97-AF65-F5344CB8AC3E}">
        <p14:creationId xmlns:p14="http://schemas.microsoft.com/office/powerpoint/2010/main" val="18550295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Materials</a:t>
            </a:r>
            <a:endParaRPr lang="en-US" dirty="0"/>
          </a:p>
        </p:txBody>
      </p:sp>
      <p:sp>
        <p:nvSpPr>
          <p:cNvPr id="3" name="Content Placeholder 2"/>
          <p:cNvSpPr>
            <a:spLocks noGrp="1"/>
          </p:cNvSpPr>
          <p:nvPr>
            <p:ph sz="quarter" idx="1"/>
          </p:nvPr>
        </p:nvSpPr>
        <p:spPr/>
        <p:txBody>
          <a:bodyPr/>
          <a:lstStyle/>
          <a:p>
            <a:r>
              <a:rPr lang="en-US" dirty="0" smtClean="0"/>
              <a:t>Natural resources are materials that are found in nature. (Air, water, land, timber, minerals, plants, and animals)</a:t>
            </a:r>
          </a:p>
          <a:p>
            <a:r>
              <a:rPr lang="en-US" dirty="0" smtClean="0"/>
              <a:t>Natural resources that will be used to make finished products are called raw materials.</a:t>
            </a:r>
          </a:p>
          <a:p>
            <a:r>
              <a:rPr lang="en-US" dirty="0" smtClean="0"/>
              <a:t>Countries that are rich in natural resources have lots of raw materials.</a:t>
            </a:r>
          </a:p>
          <a:p>
            <a:r>
              <a:rPr lang="en-US" dirty="0" smtClean="0"/>
              <a:t>The U.S. is rich in some natural resources but must import others.</a:t>
            </a:r>
          </a:p>
        </p:txBody>
      </p:sp>
    </p:spTree>
    <p:extLst>
      <p:ext uri="{BB962C8B-B14F-4D97-AF65-F5344CB8AC3E}">
        <p14:creationId xmlns:p14="http://schemas.microsoft.com/office/powerpoint/2010/main" val="32508729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Raw Materials</a:t>
            </a:r>
            <a:endParaRPr lang="en-US" dirty="0"/>
          </a:p>
        </p:txBody>
      </p:sp>
      <p:sp>
        <p:nvSpPr>
          <p:cNvPr id="3" name="Content Placeholder 2"/>
          <p:cNvSpPr>
            <a:spLocks noGrp="1"/>
          </p:cNvSpPr>
          <p:nvPr>
            <p:ph sz="quarter" idx="1"/>
          </p:nvPr>
        </p:nvSpPr>
        <p:spPr/>
        <p:txBody>
          <a:bodyPr/>
          <a:lstStyle/>
          <a:p>
            <a:r>
              <a:rPr lang="en-US" b="1" dirty="0" smtClean="0">
                <a:solidFill>
                  <a:srgbClr val="0070C0"/>
                </a:solidFill>
              </a:rPr>
              <a:t>There are two kinds of raw materials:</a:t>
            </a:r>
          </a:p>
          <a:p>
            <a:pPr lvl="1"/>
            <a:r>
              <a:rPr lang="en-US" b="1" dirty="0" smtClean="0">
                <a:solidFill>
                  <a:srgbClr val="0070C0"/>
                </a:solidFill>
              </a:rPr>
              <a:t>Renewable Raw Materials: those that can be grown and therefore can be replaced. (Wood, rubber, plants, animals)</a:t>
            </a:r>
          </a:p>
          <a:p>
            <a:pPr lvl="1"/>
            <a:r>
              <a:rPr lang="en-US" b="1" dirty="0" smtClean="0">
                <a:solidFill>
                  <a:srgbClr val="0070C0"/>
                </a:solidFill>
              </a:rPr>
              <a:t>Nonrenewable Raw Materials: cannot be grown or replaced. (Oil, gas, coal and minerals)</a:t>
            </a:r>
            <a:endParaRPr lang="en-US" b="1" dirty="0">
              <a:solidFill>
                <a:srgbClr val="0070C0"/>
              </a:solidFill>
            </a:endParaRPr>
          </a:p>
        </p:txBody>
      </p:sp>
    </p:spTree>
    <p:extLst>
      <p:ext uri="{BB962C8B-B14F-4D97-AF65-F5344CB8AC3E}">
        <p14:creationId xmlns:p14="http://schemas.microsoft.com/office/powerpoint/2010/main" val="14495959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Synthetic Materials</a:t>
            </a:r>
            <a:endParaRPr lang="en-US" dirty="0"/>
          </a:p>
        </p:txBody>
      </p:sp>
      <p:sp>
        <p:nvSpPr>
          <p:cNvPr id="3" name="Content Placeholder 2"/>
          <p:cNvSpPr>
            <a:spLocks noGrp="1"/>
          </p:cNvSpPr>
          <p:nvPr>
            <p:ph sz="quarter" idx="1"/>
          </p:nvPr>
        </p:nvSpPr>
        <p:spPr/>
        <p:txBody>
          <a:bodyPr/>
          <a:lstStyle/>
          <a:p>
            <a:r>
              <a:rPr lang="en-US" dirty="0" smtClean="0"/>
              <a:t>People have long used technology to make substitutes for some resources.</a:t>
            </a:r>
          </a:p>
          <a:p>
            <a:r>
              <a:rPr lang="en-US" dirty="0" smtClean="0"/>
              <a:t>These are called synthetic materials.</a:t>
            </a:r>
          </a:p>
          <a:p>
            <a:r>
              <a:rPr lang="en-US" dirty="0" smtClean="0"/>
              <a:t>Many everyday materials are synthetics.</a:t>
            </a:r>
          </a:p>
          <a:p>
            <a:r>
              <a:rPr lang="en-US" dirty="0" smtClean="0"/>
              <a:t>Plastics like acrylic, nylon and Teflon are made from chemicals.</a:t>
            </a:r>
          </a:p>
          <a:p>
            <a:r>
              <a:rPr lang="en-US" dirty="0" smtClean="0"/>
              <a:t>Synthetics are not as costly as natural materials. </a:t>
            </a:r>
          </a:p>
          <a:p>
            <a:r>
              <a:rPr lang="en-US" dirty="0" smtClean="0"/>
              <a:t>Synthetics can be used in place of scarce materials, helping to save our natural resources.</a:t>
            </a:r>
            <a:endParaRPr lang="en-US" dirty="0"/>
          </a:p>
        </p:txBody>
      </p:sp>
    </p:spTree>
    <p:extLst>
      <p:ext uri="{BB962C8B-B14F-4D97-AF65-F5344CB8AC3E}">
        <p14:creationId xmlns:p14="http://schemas.microsoft.com/office/powerpoint/2010/main" val="10486696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 Tools and Machines</a:t>
            </a:r>
            <a:endParaRPr lang="en-US" dirty="0"/>
          </a:p>
        </p:txBody>
      </p:sp>
      <p:sp>
        <p:nvSpPr>
          <p:cNvPr id="3" name="Content Placeholder 2"/>
          <p:cNvSpPr>
            <a:spLocks noGrp="1"/>
          </p:cNvSpPr>
          <p:nvPr>
            <p:ph sz="quarter" idx="1"/>
          </p:nvPr>
        </p:nvSpPr>
        <p:spPr/>
        <p:txBody>
          <a:bodyPr/>
          <a:lstStyle/>
          <a:p>
            <a:r>
              <a:rPr lang="en-US" dirty="0" smtClean="0"/>
              <a:t>People have been using tools for more than a million years.</a:t>
            </a:r>
          </a:p>
          <a:p>
            <a:r>
              <a:rPr lang="en-US" dirty="0" smtClean="0"/>
              <a:t>Tools include hand tools and machines.</a:t>
            </a:r>
          </a:p>
          <a:p>
            <a:r>
              <a:rPr lang="en-US" dirty="0" smtClean="0"/>
              <a:t>Tools extend human capabilities.</a:t>
            </a:r>
          </a:p>
          <a:p>
            <a:r>
              <a:rPr lang="en-US" dirty="0" smtClean="0"/>
              <a:t>Some of them let us do jobs faster and better.</a:t>
            </a:r>
          </a:p>
          <a:p>
            <a:r>
              <a:rPr lang="en-US" dirty="0" smtClean="0"/>
              <a:t>Others let us do jobs we couldn’t do at all without them.</a:t>
            </a:r>
            <a:endParaRPr lang="en-US" dirty="0"/>
          </a:p>
        </p:txBody>
      </p:sp>
    </p:spTree>
    <p:extLst>
      <p:ext uri="{BB962C8B-B14F-4D97-AF65-F5344CB8AC3E}">
        <p14:creationId xmlns:p14="http://schemas.microsoft.com/office/powerpoint/2010/main" val="30882731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Hand Tools</a:t>
            </a:r>
            <a:endParaRPr lang="en-US" dirty="0"/>
          </a:p>
        </p:txBody>
      </p:sp>
      <p:sp>
        <p:nvSpPr>
          <p:cNvPr id="3" name="Content Placeholder 2"/>
          <p:cNvSpPr>
            <a:spLocks noGrp="1"/>
          </p:cNvSpPr>
          <p:nvPr>
            <p:ph sz="quarter" idx="1"/>
          </p:nvPr>
        </p:nvSpPr>
        <p:spPr/>
        <p:txBody>
          <a:bodyPr/>
          <a:lstStyle/>
          <a:p>
            <a:r>
              <a:rPr lang="en-US" dirty="0" smtClean="0"/>
              <a:t>Hand tools are the simplest tools.</a:t>
            </a:r>
          </a:p>
          <a:p>
            <a:r>
              <a:rPr lang="en-US" dirty="0" smtClean="0"/>
              <a:t>Human muscle power makes them work.</a:t>
            </a:r>
          </a:p>
          <a:p>
            <a:r>
              <a:rPr lang="en-US" dirty="0" smtClean="0"/>
              <a:t>They extend the power of human muscle.</a:t>
            </a:r>
            <a:endParaRPr lang="en-US" dirty="0"/>
          </a:p>
        </p:txBody>
      </p:sp>
    </p:spTree>
    <p:extLst>
      <p:ext uri="{BB962C8B-B14F-4D97-AF65-F5344CB8AC3E}">
        <p14:creationId xmlns:p14="http://schemas.microsoft.com/office/powerpoint/2010/main" val="1323628204"/>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36</TotalTime>
  <Words>1300</Words>
  <Application>Microsoft Office PowerPoint</Application>
  <PresentationFormat>On-screen Show (4:3)</PresentationFormat>
  <Paragraphs>107</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Civic</vt:lpstr>
      <vt:lpstr>Chapter 2: </vt:lpstr>
      <vt:lpstr>What are resources?</vt:lpstr>
      <vt:lpstr>#1. People</vt:lpstr>
      <vt:lpstr>#2. Information</vt:lpstr>
      <vt:lpstr>#3. Materials</vt:lpstr>
      <vt:lpstr>Raw Materials</vt:lpstr>
      <vt:lpstr>Synthetic Materials</vt:lpstr>
      <vt:lpstr>#4. Tools and Machines</vt:lpstr>
      <vt:lpstr>Hand Tools</vt:lpstr>
      <vt:lpstr>Machines</vt:lpstr>
      <vt:lpstr>Electronic Tools and Machines p. 33</vt:lpstr>
      <vt:lpstr>Optical Tools</vt:lpstr>
      <vt:lpstr>#5. Energy</vt:lpstr>
      <vt:lpstr>Energy Resources</vt:lpstr>
      <vt:lpstr>Energy Resources</vt:lpstr>
      <vt:lpstr>Six different kinds of energy sources:</vt:lpstr>
      <vt:lpstr>#6. Capital</vt:lpstr>
      <vt:lpstr>#7. Time</vt:lpstr>
      <vt:lpstr>Our Age</vt:lpstr>
      <vt:lpstr>Activity – 25 minutes</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dc:title>
  <dc:creator>Johnson</dc:creator>
  <cp:lastModifiedBy>Johnson</cp:lastModifiedBy>
  <cp:revision>4</cp:revision>
  <dcterms:created xsi:type="dcterms:W3CDTF">2012-04-28T02:49:11Z</dcterms:created>
  <dcterms:modified xsi:type="dcterms:W3CDTF">2012-04-28T03:25:27Z</dcterms:modified>
</cp:coreProperties>
</file>